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  <p:sldMasterId id="2147483703" r:id="rId2"/>
  </p:sldMasterIdLst>
  <p:notesMasterIdLst>
    <p:notesMasterId r:id="rId14"/>
  </p:notesMasterIdLst>
  <p:handoutMasterIdLst>
    <p:handoutMasterId r:id="rId15"/>
  </p:handoutMasterIdLst>
  <p:sldIdLst>
    <p:sldId id="832" r:id="rId3"/>
    <p:sldId id="840" r:id="rId4"/>
    <p:sldId id="913" r:id="rId5"/>
    <p:sldId id="842" r:id="rId6"/>
    <p:sldId id="889" r:id="rId7"/>
    <p:sldId id="907" r:id="rId8"/>
    <p:sldId id="912" r:id="rId9"/>
    <p:sldId id="908" r:id="rId10"/>
    <p:sldId id="909" r:id="rId11"/>
    <p:sldId id="914" r:id="rId12"/>
    <p:sldId id="910" r:id="rId13"/>
  </p:sldIdLst>
  <p:sldSz cx="24384000" cy="13716000"/>
  <p:notesSz cx="7010400" cy="9296400"/>
  <p:defaultTextStyle>
    <a:lvl1pPr algn="ctr" defTabSz="825482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595" algn="ctr" defTabSz="825482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190" algn="ctr" defTabSz="825482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785" algn="ctr" defTabSz="825482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380" algn="ctr" defTabSz="825482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2975" algn="ctr" defTabSz="825482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570" algn="ctr" defTabSz="825482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165" algn="ctr" defTabSz="825482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760" algn="ctr" defTabSz="825482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3F67"/>
    <a:srgbClr val="666366"/>
    <a:srgbClr val="007073"/>
    <a:srgbClr val="D97300"/>
    <a:srgbClr val="008CA7"/>
    <a:srgbClr val="006BA6"/>
    <a:srgbClr val="000000"/>
    <a:srgbClr val="414141"/>
    <a:srgbClr val="F0515F"/>
    <a:srgbClr val="5B5D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74" autoAdjust="0"/>
    <p:restoredTop sz="91147" autoAdjust="0"/>
  </p:normalViewPr>
  <p:slideViewPr>
    <p:cSldViewPr snapToGrid="0" snapToObjects="1">
      <p:cViewPr varScale="1">
        <p:scale>
          <a:sx n="53" d="100"/>
          <a:sy n="53" d="100"/>
        </p:scale>
        <p:origin x="540" y="78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14"/>
    </p:cViewPr>
  </p:sorterViewPr>
  <p:notesViewPr>
    <p:cSldViewPr snapToGrid="0" snapToObjects="1">
      <p:cViewPr varScale="1">
        <p:scale>
          <a:sx n="70" d="100"/>
          <a:sy n="70" d="100"/>
        </p:scale>
        <p:origin x="3162" y="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4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AC3EF-D52C-4E82-AC12-67B7D572A99E}" type="datetime1">
              <a:rPr lang="en-US" smtClean="0"/>
              <a:pPr/>
              <a:t>8/9/2019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71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Slide #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71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6473A-20BB-42EF-A11E-00EC7C4629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404813" y="695325"/>
            <a:ext cx="6200775" cy="3487738"/>
          </a:xfrm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34720" y="4415794"/>
            <a:ext cx="5140960" cy="418338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72084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defTabSz="45719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95" defTabSz="45719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90" defTabSz="45719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85" defTabSz="45719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80" defTabSz="45719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975" defTabSz="45719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570" defTabSz="45719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165" defTabSz="45719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760" defTabSz="45719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19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>
              <a:effectLst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775953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314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1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 </a:t>
            </a:r>
            <a:r>
              <a:rPr lang="en-US" sz="21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PCC</a:t>
            </a:r>
            <a:r>
              <a:rPr lang="en-US" sz="21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Authority listened to our customers.  They recognized the challenges we faced and resolved to make changes. The </a:t>
            </a:r>
            <a:r>
              <a:rPr lang="en-US" sz="21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PCCA</a:t>
            </a:r>
            <a:r>
              <a:rPr lang="en-US" sz="21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was</a:t>
            </a:r>
            <a:r>
              <a:rPr lang="en-US" sz="2100" baseline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1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very hands-on in terms of meeting with customers, understanding their concerns, and evaluating how they could make improvements to address those concerns.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1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1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Board established a 4 pronged approach to improving competitiveness of Center: changing the building management model, addressing the labor-supplier model, enhancing exhibitor rights, and improving contractor and billing transparency.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528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 algn="l">
              <a:buFont typeface="Arial" panose="020B0604020202020204" pitchFamily="34" charset="0"/>
              <a:buChar char="•"/>
            </a:pPr>
            <a:r>
              <a:rPr lang="en-US" sz="2000" b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SMG</a:t>
            </a:r>
            <a:r>
              <a:rPr lang="en-US" sz="2000" b="0" baseline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engaged in negotiations with new partners, the four trades – electricians, laborers, stagehands and riggers – to improve the show floor experience for meeting planners. </a:t>
            </a:r>
          </a:p>
          <a:p>
            <a:pPr marL="342900" lvl="1" indent="-342900" algn="l"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Have</a:t>
            </a:r>
            <a:r>
              <a:rPr lang="en-US" sz="2400" baseline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emphasized a core team at the building</a:t>
            </a:r>
            <a:r>
              <a:rPr lang="en-US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that includes people who have been with us on repeat shows.  </a:t>
            </a:r>
            <a:br>
              <a:rPr lang="en-US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</a:br>
            <a:endParaRPr lang="en-US" sz="20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Agreement gave customers more choices; e.g. you can pick a foreman or a worker by call by name.</a:t>
            </a:r>
            <a:endParaRPr lang="en-US" sz="20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endParaRPr lang="en-US" sz="2000" b="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27055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DEE9A7-411E-4CC5-9512-9662AC09F3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417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2000" b="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61094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2000" b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Impact:  Reduced man hours and reduction in costs.  </a:t>
            </a:r>
          </a:p>
          <a:p>
            <a:pPr lvl="0"/>
            <a:r>
              <a:rPr lang="en-US" sz="2000" b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Eliminated composite labor call (SH &amp; Electrician). Eliminates minimum 4 hour labor call for stagehand. There is no minimum 4 </a:t>
            </a:r>
            <a:r>
              <a:rPr lang="en-US" sz="2000" b="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hr</a:t>
            </a:r>
            <a:r>
              <a:rPr lang="en-US" sz="2000" b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labor call for electrician.</a:t>
            </a:r>
          </a:p>
        </p:txBody>
      </p:sp>
    </p:spTree>
    <p:extLst>
      <p:ext uri="{BB962C8B-B14F-4D97-AF65-F5344CB8AC3E}">
        <p14:creationId xmlns:p14="http://schemas.microsoft.com/office/powerpoint/2010/main" val="729142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2000" b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Reduction in labor cost.</a:t>
            </a:r>
          </a:p>
          <a:p>
            <a:pPr lvl="0"/>
            <a:r>
              <a:rPr lang="en-US" sz="2000" b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Eliminates wait time – labor moving signs </a:t>
            </a:r>
            <a:r>
              <a:rPr lang="en-US" sz="2000" b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from Point A to Point B.</a:t>
            </a:r>
            <a:endParaRPr lang="en-US" sz="2000" b="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977631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2000" b="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29247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2000" b="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01028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57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53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2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9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03"/>
            <a:ext cx="20726400" cy="2724150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524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7047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571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409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261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3114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19663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8189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200403"/>
            <a:ext cx="10769600" cy="9051926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03"/>
            <a:ext cx="10769600" cy="9051926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524" indent="0">
              <a:buNone/>
              <a:defRPr sz="4800" b="1"/>
            </a:lvl2pPr>
            <a:lvl3pPr marL="2177047" indent="0">
              <a:buNone/>
              <a:defRPr sz="4300" b="1"/>
            </a:lvl3pPr>
            <a:lvl4pPr marL="3265571" indent="0">
              <a:buNone/>
              <a:defRPr sz="3800" b="1"/>
            </a:lvl4pPr>
            <a:lvl5pPr marL="4354095" indent="0">
              <a:buNone/>
              <a:defRPr sz="3800" b="1"/>
            </a:lvl5pPr>
            <a:lvl6pPr marL="5442618" indent="0">
              <a:buNone/>
              <a:defRPr sz="3800" b="1"/>
            </a:lvl6pPr>
            <a:lvl7pPr marL="6531142" indent="0">
              <a:buNone/>
              <a:defRPr sz="3800" b="1"/>
            </a:lvl7pPr>
            <a:lvl8pPr marL="7619663" indent="0">
              <a:buNone/>
              <a:defRPr sz="3800" b="1"/>
            </a:lvl8pPr>
            <a:lvl9pPr marL="8708189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7" y="3070226"/>
            <a:ext cx="10778067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524" indent="0">
              <a:buNone/>
              <a:defRPr sz="4800" b="1"/>
            </a:lvl2pPr>
            <a:lvl3pPr marL="2177047" indent="0">
              <a:buNone/>
              <a:defRPr sz="4300" b="1"/>
            </a:lvl3pPr>
            <a:lvl4pPr marL="3265571" indent="0">
              <a:buNone/>
              <a:defRPr sz="3800" b="1"/>
            </a:lvl4pPr>
            <a:lvl5pPr marL="4354095" indent="0">
              <a:buNone/>
              <a:defRPr sz="3800" b="1"/>
            </a:lvl5pPr>
            <a:lvl6pPr marL="5442618" indent="0">
              <a:buNone/>
              <a:defRPr sz="3800" b="1"/>
            </a:lvl6pPr>
            <a:lvl7pPr marL="6531142" indent="0">
              <a:buNone/>
              <a:defRPr sz="3800" b="1"/>
            </a:lvl7pPr>
            <a:lvl8pPr marL="7619663" indent="0">
              <a:buNone/>
              <a:defRPr sz="3800" b="1"/>
            </a:lvl8pPr>
            <a:lvl9pPr marL="8708189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7" y="4349750"/>
            <a:ext cx="10778067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7" y="546103"/>
            <a:ext cx="13631333" cy="11706226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1" y="2870203"/>
            <a:ext cx="8022168" cy="9382126"/>
          </a:xfrm>
        </p:spPr>
        <p:txBody>
          <a:bodyPr/>
          <a:lstStyle>
            <a:lvl1pPr marL="0" indent="0">
              <a:buNone/>
              <a:defRPr sz="3300"/>
            </a:lvl1pPr>
            <a:lvl2pPr marL="1088524" indent="0">
              <a:buNone/>
              <a:defRPr sz="2900"/>
            </a:lvl2pPr>
            <a:lvl3pPr marL="2177047" indent="0">
              <a:buNone/>
              <a:defRPr sz="2400"/>
            </a:lvl3pPr>
            <a:lvl4pPr marL="3265571" indent="0">
              <a:buNone/>
              <a:defRPr sz="2100"/>
            </a:lvl4pPr>
            <a:lvl5pPr marL="4354095" indent="0">
              <a:buNone/>
              <a:defRPr sz="2100"/>
            </a:lvl5pPr>
            <a:lvl6pPr marL="5442618" indent="0">
              <a:buNone/>
              <a:defRPr sz="2100"/>
            </a:lvl6pPr>
            <a:lvl7pPr marL="6531142" indent="0">
              <a:buNone/>
              <a:defRPr sz="2100"/>
            </a:lvl7pPr>
            <a:lvl8pPr marL="7619663" indent="0">
              <a:buNone/>
              <a:defRPr sz="2100"/>
            </a:lvl8pPr>
            <a:lvl9pPr marL="8708189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8524" indent="0">
              <a:buNone/>
              <a:defRPr sz="6700"/>
            </a:lvl2pPr>
            <a:lvl3pPr marL="2177047" indent="0">
              <a:buNone/>
              <a:defRPr sz="5700"/>
            </a:lvl3pPr>
            <a:lvl4pPr marL="3265571" indent="0">
              <a:buNone/>
              <a:defRPr sz="4800"/>
            </a:lvl4pPr>
            <a:lvl5pPr marL="4354095" indent="0">
              <a:buNone/>
              <a:defRPr sz="4800"/>
            </a:lvl5pPr>
            <a:lvl6pPr marL="5442618" indent="0">
              <a:buNone/>
              <a:defRPr sz="4800"/>
            </a:lvl6pPr>
            <a:lvl7pPr marL="6531142" indent="0">
              <a:buNone/>
              <a:defRPr sz="4800"/>
            </a:lvl7pPr>
            <a:lvl8pPr marL="7619663" indent="0">
              <a:buNone/>
              <a:defRPr sz="4800"/>
            </a:lvl8pPr>
            <a:lvl9pPr marL="8708189" indent="0">
              <a:buNone/>
              <a:defRPr sz="48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3300"/>
            </a:lvl1pPr>
            <a:lvl2pPr marL="1088524" indent="0">
              <a:buNone/>
              <a:defRPr sz="2900"/>
            </a:lvl2pPr>
            <a:lvl3pPr marL="2177047" indent="0">
              <a:buNone/>
              <a:defRPr sz="2400"/>
            </a:lvl3pPr>
            <a:lvl4pPr marL="3265571" indent="0">
              <a:buNone/>
              <a:defRPr sz="2100"/>
            </a:lvl4pPr>
            <a:lvl5pPr marL="4354095" indent="0">
              <a:buNone/>
              <a:defRPr sz="2100"/>
            </a:lvl5pPr>
            <a:lvl6pPr marL="5442618" indent="0">
              <a:buNone/>
              <a:defRPr sz="2100"/>
            </a:lvl6pPr>
            <a:lvl7pPr marL="6531142" indent="0">
              <a:buNone/>
              <a:defRPr sz="2100"/>
            </a:lvl7pPr>
            <a:lvl8pPr marL="7619663" indent="0">
              <a:buNone/>
              <a:defRPr sz="2100"/>
            </a:lvl8pPr>
            <a:lvl9pPr marL="8708189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0" y="549279"/>
            <a:ext cx="5486400" cy="11703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549279"/>
            <a:ext cx="16052800" cy="11703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722B-2307-40DA-AE3A-FA4BE9498813}" type="datetime1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48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BE27-A00E-4EB1-938D-5973B76A1864}" type="datetime1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14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1D2F0-3FC2-4210-951E-1866CC279988}" type="datetime1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13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51A6C-0AFC-4D99-A875-74D4EB657CD5}" type="datetime1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47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4D26-0D54-46AD-AAC6-7042A2C029E8}" type="datetime1">
              <a:rPr lang="en-US" smtClean="0"/>
              <a:t>8/9/2019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79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F54-B25B-4353-B76C-6058851F5160}" type="datetime1">
              <a:rPr lang="en-US" smtClean="0"/>
              <a:t>8/9/2019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5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D0B5-6646-4B26-94F8-4178CB3172B3}" type="datetime1">
              <a:rPr lang="en-US" smtClean="0"/>
              <a:t>8/9/2019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57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D336-DC22-4DE4-AF97-910D1463DF65}" type="datetime1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81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A3C6-69BB-4862-8604-9BFD614CD530}" type="datetime1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73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19C0-0354-4CA7-8CED-2840346BC775}" type="datetime1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54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DA-7AFC-4A54-91EC-67B416425F0A}" type="datetime1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04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217705" tIns="108852" rIns="217705" bIns="10885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6"/>
          </a:xfrm>
          <a:prstGeom prst="rect">
            <a:avLst/>
          </a:prstGeom>
        </p:spPr>
        <p:txBody>
          <a:bodyPr vert="horz" lIns="217705" tIns="108852" rIns="217705" bIns="10885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12712703"/>
            <a:ext cx="5689600" cy="730250"/>
          </a:xfrm>
          <a:prstGeom prst="rect">
            <a:avLst/>
          </a:prstGeom>
        </p:spPr>
        <p:txBody>
          <a:bodyPr vert="horz" lIns="217705" tIns="108852" rIns="217705" bIns="108852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31200" y="12712703"/>
            <a:ext cx="7721600" cy="730250"/>
          </a:xfrm>
          <a:prstGeom prst="rect">
            <a:avLst/>
          </a:prstGeom>
        </p:spPr>
        <p:txBody>
          <a:bodyPr vert="horz" lIns="217705" tIns="108852" rIns="217705" bIns="108852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5200" y="12712703"/>
            <a:ext cx="5689600" cy="730250"/>
          </a:xfrm>
          <a:prstGeom prst="rect">
            <a:avLst/>
          </a:prstGeom>
        </p:spPr>
        <p:txBody>
          <a:bodyPr vert="horz" lIns="217705" tIns="108852" rIns="217705" bIns="108852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0642B-F0FD-4AAE-92DC-4154E385B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ctr" defTabSz="2177047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394" indent="-816394" algn="l" defTabSz="2177047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852" indent="-680328" algn="l" defTabSz="2177047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309" indent="-544262" algn="l" defTabSz="2177047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9833" indent="-544262" algn="l" defTabSz="2177047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357" indent="-544262" algn="l" defTabSz="2177047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6880" indent="-544262" algn="l" defTabSz="2177047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5404" indent="-544262" algn="l" defTabSz="2177047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3928" indent="-544262" algn="l" defTabSz="2177047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2451" indent="-544262" algn="l" defTabSz="2177047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7704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524" algn="l" defTabSz="217704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047" algn="l" defTabSz="217704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571" algn="l" defTabSz="217704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095" algn="l" defTabSz="217704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2618" algn="l" defTabSz="217704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142" algn="l" defTabSz="217704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9663" algn="l" defTabSz="217704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8189" algn="l" defTabSz="217704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DB372-8F84-4317-8F55-4E074B61767A}" type="datetime1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B2062-49CE-40C5-8B35-17246806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8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sldNum="0"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hyperlink" Target="https://www.paconvention.com/exhibitors/faqs-exhibitor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aconvention.com/exhibitors/faqs-exhibitor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mailto:csaquestions@paconvention.com" TargetMode="External"/><Relationship Id="rId4" Type="http://schemas.openxmlformats.org/officeDocument/2006/relationships/hyperlink" Target="https://www.paconvention.com/exhibitors/faqs-exhibitor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E01A7E-958B-4927-8E5B-8522FDF3F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9456"/>
            <a:ext cx="24384000" cy="1393545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642B-F0FD-4AAE-92DC-4154E385B4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944499-97E7-48F8-ADA6-0DF8D2EBF0CC}"/>
              </a:ext>
            </a:extLst>
          </p:cNvPr>
          <p:cNvSpPr/>
          <p:nvPr/>
        </p:nvSpPr>
        <p:spPr>
          <a:xfrm>
            <a:off x="661481" y="10585088"/>
            <a:ext cx="23018324" cy="249274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861042" y="3853685"/>
            <a:ext cx="18661915" cy="8617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Pennsylvania Convention Center</a:t>
            </a:r>
            <a:endParaRPr lang="en-US" dirty="0">
              <a:latin typeface="Trebuchet MS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5F6000-9696-4D7F-BCE5-001A4ED73486}"/>
              </a:ext>
            </a:extLst>
          </p:cNvPr>
          <p:cNvSpPr txBox="1"/>
          <p:nvPr/>
        </p:nvSpPr>
        <p:spPr>
          <a:xfrm>
            <a:off x="2019300" y="484089"/>
            <a:ext cx="191262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0" b="1" dirty="0">
                <a:latin typeface="Century Gothic" panose="020B0502020202020204" pitchFamily="34" charset="0"/>
              </a:rPr>
              <a:t>WELCOME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14080C-4134-4354-BCA1-93B956EB2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1057731"/>
            <a:ext cx="4824471" cy="18140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35EBEB9-ED02-4730-88B9-6D89C36E4CCB}"/>
              </a:ext>
            </a:extLst>
          </p:cNvPr>
          <p:cNvSpPr/>
          <p:nvPr/>
        </p:nvSpPr>
        <p:spPr>
          <a:xfrm>
            <a:off x="661481" y="583660"/>
            <a:ext cx="23018324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701321-34D3-422B-B85B-75754177C65A}"/>
              </a:ext>
            </a:extLst>
          </p:cNvPr>
          <p:cNvSpPr txBox="1"/>
          <p:nvPr/>
        </p:nvSpPr>
        <p:spPr>
          <a:xfrm>
            <a:off x="6301903" y="10705306"/>
            <a:ext cx="1700060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Thank you for your business!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We continue to improve our services to ensure the success of your event in Philadelphia!</a:t>
            </a:r>
          </a:p>
        </p:txBody>
      </p:sp>
    </p:spTree>
    <p:extLst>
      <p:ext uri="{BB962C8B-B14F-4D97-AF65-F5344CB8AC3E}">
        <p14:creationId xmlns:p14="http://schemas.microsoft.com/office/powerpoint/2010/main" val="4225905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0" b="8545"/>
          <a:stretch/>
        </p:blipFill>
        <p:spPr>
          <a:xfrm>
            <a:off x="-31532" y="0"/>
            <a:ext cx="24415532" cy="137475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31532" y="0"/>
            <a:ext cx="24415532" cy="13747531"/>
          </a:xfrm>
          <a:prstGeom prst="rect">
            <a:avLst/>
          </a:prstGeom>
          <a:solidFill>
            <a:srgbClr val="007073">
              <a:alpha val="65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>
              <a:buFont typeface="Wingdings" panose="05000000000000000000" pitchFamily="2" charset="2"/>
              <a:buChar char="ü"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64796" y="2111969"/>
            <a:ext cx="22918681" cy="9112470"/>
          </a:xfrm>
          <a:prstGeom prst="rect">
            <a:avLst/>
          </a:prstGeom>
        </p:spPr>
        <p:txBody>
          <a:bodyPr vert="horz" lIns="217705" tIns="108852" rIns="217705" bIns="108852" rtlCol="0">
            <a:noAutofit/>
          </a:bodyPr>
          <a:lstStyle/>
          <a:p>
            <a:pPr marL="63500" algn="l">
              <a:spcBef>
                <a:spcPts val="600"/>
              </a:spcBef>
              <a:spcAft>
                <a:spcPts val="600"/>
              </a:spcAft>
              <a:defRPr/>
            </a:pPr>
            <a:endParaRPr lang="en-US" sz="6000" dirty="0">
              <a:solidFill>
                <a:prstClr val="white"/>
              </a:solidFill>
              <a:latin typeface="Trebuchet MS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7442" y="1536970"/>
            <a:ext cx="21345281" cy="10622603"/>
          </a:xfrm>
          <a:prstGeom prst="rect">
            <a:avLst/>
          </a:prstGeom>
          <a:solidFill>
            <a:schemeClr val="bg1">
              <a:alpha val="66000"/>
            </a:schemeClr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73075" algn="l">
              <a:buClr>
                <a:srgbClr val="FF0000"/>
              </a:buClr>
            </a:pPr>
            <a:endParaRPr lang="en-US" sz="5400" b="1" dirty="0">
              <a:solidFill>
                <a:srgbClr val="008CA7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40E24C-AFB9-40D7-8402-00CF572B3F82}"/>
              </a:ext>
            </a:extLst>
          </p:cNvPr>
          <p:cNvSpPr/>
          <p:nvPr/>
        </p:nvSpPr>
        <p:spPr>
          <a:xfrm>
            <a:off x="525294" y="583660"/>
            <a:ext cx="23154511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C91BDAD-468A-4880-8B24-B59049791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93" y="5532276"/>
            <a:ext cx="2845308" cy="2845308"/>
          </a:xfrm>
          <a:prstGeom prst="rect">
            <a:avLst/>
          </a:prstGeom>
        </p:spPr>
      </p:pic>
      <p:pic>
        <p:nvPicPr>
          <p:cNvPr id="10" name="Picture 9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2E0D76C4-5E9E-4883-9918-93437402D5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892" y="2111969"/>
            <a:ext cx="2845308" cy="28453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1EEFE0-CE02-4DBF-8D95-6A4B42182620}"/>
              </a:ext>
            </a:extLst>
          </p:cNvPr>
          <p:cNvSpPr txBox="1"/>
          <p:nvPr/>
        </p:nvSpPr>
        <p:spPr>
          <a:xfrm>
            <a:off x="6076110" y="3019138"/>
            <a:ext cx="140017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Greg Tesone 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Assistant General Manager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82C50E-F365-40A7-9B3B-DD0FD06F263A}"/>
              </a:ext>
            </a:extLst>
          </p:cNvPr>
          <p:cNvSpPr txBox="1"/>
          <p:nvPr/>
        </p:nvSpPr>
        <p:spPr>
          <a:xfrm>
            <a:off x="6076110" y="6152276"/>
            <a:ext cx="140017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Mary Ann Torres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Director of Business Analysis</a:t>
            </a:r>
          </a:p>
        </p:txBody>
      </p:sp>
      <p:pic>
        <p:nvPicPr>
          <p:cNvPr id="13" name="Picture 1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0085B0B1-D2CF-4E62-B14F-3DA783F38D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872" y="8952583"/>
            <a:ext cx="2845308" cy="284530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6D737E1-9C7C-451C-9B7E-8A511B7EBFAB}"/>
              </a:ext>
            </a:extLst>
          </p:cNvPr>
          <p:cNvSpPr txBox="1"/>
          <p:nvPr/>
        </p:nvSpPr>
        <p:spPr>
          <a:xfrm>
            <a:off x="6076110" y="9285415"/>
            <a:ext cx="140017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Dave Salera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Director of Contractor Services</a:t>
            </a:r>
          </a:p>
        </p:txBody>
      </p:sp>
    </p:spTree>
    <p:extLst>
      <p:ext uri="{BB962C8B-B14F-4D97-AF65-F5344CB8AC3E}">
        <p14:creationId xmlns:p14="http://schemas.microsoft.com/office/powerpoint/2010/main" val="226185041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0" b="8545"/>
          <a:stretch/>
        </p:blipFill>
        <p:spPr>
          <a:xfrm>
            <a:off x="-31532" y="0"/>
            <a:ext cx="24415532" cy="137475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31532" y="0"/>
            <a:ext cx="24415532" cy="13747531"/>
          </a:xfrm>
          <a:prstGeom prst="rect">
            <a:avLst/>
          </a:prstGeom>
          <a:solidFill>
            <a:srgbClr val="007073">
              <a:alpha val="65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>
              <a:buFont typeface="Wingdings" panose="05000000000000000000" pitchFamily="2" charset="2"/>
              <a:buChar char="ü"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64796" y="2111969"/>
            <a:ext cx="22918681" cy="9112470"/>
          </a:xfrm>
          <a:prstGeom prst="rect">
            <a:avLst/>
          </a:prstGeom>
        </p:spPr>
        <p:txBody>
          <a:bodyPr vert="horz" lIns="217705" tIns="108852" rIns="217705" bIns="108852" rtlCol="0">
            <a:noAutofit/>
          </a:bodyPr>
          <a:lstStyle/>
          <a:p>
            <a:pPr marL="63500" algn="l">
              <a:spcBef>
                <a:spcPts val="600"/>
              </a:spcBef>
              <a:spcAft>
                <a:spcPts val="600"/>
              </a:spcAft>
              <a:defRPr/>
            </a:pPr>
            <a:endParaRPr lang="en-US" sz="6000" dirty="0">
              <a:solidFill>
                <a:prstClr val="white"/>
              </a:solidFill>
              <a:latin typeface="Trebuchet MS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7442" y="1536970"/>
            <a:ext cx="21345281" cy="1062260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30325" indent="-857250" algn="l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5400" b="1" dirty="0">
                <a:solidFill>
                  <a:srgbClr val="007073"/>
                </a:solidFill>
                <a:latin typeface="Century Gothic" panose="020B0502020202020204" pitchFamily="34" charset="0"/>
              </a:rPr>
              <a:t>The PCCA is pleased to offer Show Organizers an enhanced Customer Satisfaction Agreement which will provide an even more cost-effective and productive experience.</a:t>
            </a:r>
          </a:p>
          <a:p>
            <a:pPr marL="1330325" indent="-857250" algn="l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n-US" sz="5400" b="1" dirty="0">
              <a:solidFill>
                <a:srgbClr val="008CA7"/>
              </a:solidFill>
              <a:latin typeface="Century Gothic" panose="020B0502020202020204" pitchFamily="34" charset="0"/>
            </a:endParaRPr>
          </a:p>
          <a:p>
            <a:pPr marL="1330325" indent="-857250" algn="l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5400" b="1" dirty="0">
                <a:solidFill>
                  <a:srgbClr val="007073"/>
                </a:solidFill>
                <a:latin typeface="Century Gothic" panose="020B0502020202020204" pitchFamily="34" charset="0"/>
              </a:rPr>
              <a:t>The PCCA’s trade partners share our commitment to producing successful events, and have agreed to these expanded work rules through May 2029.</a:t>
            </a:r>
          </a:p>
          <a:p>
            <a:pPr marL="1330325" indent="-857250" algn="l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n-US" sz="5400" b="1" dirty="0">
              <a:solidFill>
                <a:srgbClr val="008CA7"/>
              </a:solidFill>
              <a:latin typeface="Century Gothic" panose="020B0502020202020204" pitchFamily="34" charset="0"/>
            </a:endParaRPr>
          </a:p>
          <a:p>
            <a:pPr marL="1330325" indent="-857250" algn="l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5400" b="1" dirty="0">
                <a:solidFill>
                  <a:srgbClr val="007073"/>
                </a:solidFill>
                <a:latin typeface="Century Gothic" panose="020B0502020202020204" pitchFamily="34" charset="0"/>
              </a:rPr>
              <a:t>Improved exhibitor rights have been established in the agreement that allow for unprecedented options for exhibitors not matched in other facilities.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40E24C-AFB9-40D7-8402-00CF572B3F82}"/>
              </a:ext>
            </a:extLst>
          </p:cNvPr>
          <p:cNvSpPr/>
          <p:nvPr/>
        </p:nvSpPr>
        <p:spPr>
          <a:xfrm>
            <a:off x="525294" y="583660"/>
            <a:ext cx="23154511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19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" t="12095" r="2574" b="5781"/>
          <a:stretch/>
        </p:blipFill>
        <p:spPr>
          <a:xfrm>
            <a:off x="1" y="0"/>
            <a:ext cx="24372370" cy="13716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36B961-19BC-4BF0-AC76-7CC1A33049C5}"/>
              </a:ext>
            </a:extLst>
          </p:cNvPr>
          <p:cNvSpPr/>
          <p:nvPr/>
        </p:nvSpPr>
        <p:spPr>
          <a:xfrm>
            <a:off x="-75627" y="-13223"/>
            <a:ext cx="24384000" cy="13716000"/>
          </a:xfrm>
          <a:prstGeom prst="rect">
            <a:avLst/>
          </a:prstGeom>
          <a:solidFill>
            <a:srgbClr val="007073">
              <a:alpha val="75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04F7C20A-0A64-4990-8EF3-51BB1F13F1B2}"/>
              </a:ext>
            </a:extLst>
          </p:cNvPr>
          <p:cNvSpPr/>
          <p:nvPr/>
        </p:nvSpPr>
        <p:spPr>
          <a:xfrm>
            <a:off x="704195" y="3483385"/>
            <a:ext cx="10569292" cy="2001051"/>
          </a:xfrm>
          <a:prstGeom prst="homePlate">
            <a:avLst/>
          </a:prstGeom>
          <a:solidFill>
            <a:srgbClr val="666366">
              <a:alpha val="9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2EE2318C-DC4B-497F-802A-C97AD7BEB298}"/>
              </a:ext>
            </a:extLst>
          </p:cNvPr>
          <p:cNvSpPr/>
          <p:nvPr/>
        </p:nvSpPr>
        <p:spPr>
          <a:xfrm>
            <a:off x="704195" y="6026653"/>
            <a:ext cx="10569292" cy="2001051"/>
          </a:xfrm>
          <a:prstGeom prst="homePlate">
            <a:avLst/>
          </a:prstGeom>
          <a:solidFill>
            <a:srgbClr val="666366">
              <a:alpha val="9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D8DC88FA-CE31-4278-B739-1C39095FBC61}"/>
              </a:ext>
            </a:extLst>
          </p:cNvPr>
          <p:cNvSpPr/>
          <p:nvPr/>
        </p:nvSpPr>
        <p:spPr>
          <a:xfrm>
            <a:off x="680936" y="8559625"/>
            <a:ext cx="10569292" cy="2001051"/>
          </a:xfrm>
          <a:prstGeom prst="homePlate">
            <a:avLst/>
          </a:prstGeom>
          <a:solidFill>
            <a:srgbClr val="666366">
              <a:alpha val="9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C025AAAA-2CAE-4B66-9665-ED668C132C74}"/>
              </a:ext>
            </a:extLst>
          </p:cNvPr>
          <p:cNvSpPr/>
          <p:nvPr/>
        </p:nvSpPr>
        <p:spPr>
          <a:xfrm>
            <a:off x="1025412" y="10974986"/>
            <a:ext cx="10569292" cy="2001051"/>
          </a:xfrm>
          <a:prstGeom prst="homePlate">
            <a:avLst/>
          </a:prstGeom>
          <a:solidFill>
            <a:srgbClr val="666366">
              <a:alpha val="9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100523" y="679820"/>
            <a:ext cx="24384000" cy="144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8" rIns="91438" bIns="45718">
            <a:spAutoFit/>
          </a:bodyPr>
          <a:lstStyle/>
          <a:p>
            <a:pPr algn="l"/>
            <a:r>
              <a:rPr lang="en-US" altLang="en-US" sz="8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Labor Agreement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12192000" y="3483385"/>
            <a:ext cx="11487805" cy="3129761"/>
          </a:xfrm>
          <a:prstGeom prst="rect">
            <a:avLst/>
          </a:prstGeom>
        </p:spPr>
        <p:txBody>
          <a:bodyPr vert="horz" lIns="217705" tIns="108852" rIns="217705" bIns="108852" rtlCol="0">
            <a:no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  <a:defRPr/>
            </a:pPr>
            <a:r>
              <a:rPr lang="en-US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More streamlined and efficient jurisdictions that are clearly defined</a:t>
            </a:r>
          </a:p>
          <a:p>
            <a:pPr algn="l">
              <a:defRPr/>
            </a:pPr>
            <a:endParaRPr lang="en-US" sz="5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  <a:defRPr/>
            </a:pPr>
            <a:r>
              <a:rPr lang="en-US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Skilled and capable workforce</a:t>
            </a:r>
          </a:p>
          <a:p>
            <a:pPr algn="l">
              <a:defRPr/>
            </a:pPr>
            <a:endParaRPr lang="en-US" sz="5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  <a:defRPr/>
            </a:pPr>
            <a:r>
              <a:rPr lang="en-US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Continuous hospitality training</a:t>
            </a:r>
          </a:p>
        </p:txBody>
      </p:sp>
      <p:pic>
        <p:nvPicPr>
          <p:cNvPr id="10" name="Picture 9" descr="IBEW9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693" y="3841604"/>
            <a:ext cx="2895773" cy="1274687"/>
          </a:xfrm>
          <a:prstGeom prst="rect">
            <a:avLst/>
          </a:prstGeom>
        </p:spPr>
      </p:pic>
      <p:pic>
        <p:nvPicPr>
          <p:cNvPr id="11" name="Picture 10" descr="LOCAL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1399" y="11177409"/>
            <a:ext cx="1916358" cy="1666398"/>
          </a:xfrm>
          <a:prstGeom prst="rect">
            <a:avLst/>
          </a:prstGeom>
        </p:spPr>
      </p:pic>
      <p:pic>
        <p:nvPicPr>
          <p:cNvPr id="12" name="Picture 11" descr="Steel Work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2410" y="8599710"/>
            <a:ext cx="1916354" cy="1890527"/>
          </a:xfrm>
          <a:prstGeom prst="rect">
            <a:avLst/>
          </a:prstGeom>
        </p:spPr>
      </p:pic>
      <p:pic>
        <p:nvPicPr>
          <p:cNvPr id="13" name="Picture 12" descr="local 332 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4997" y="5842655"/>
            <a:ext cx="1789163" cy="23026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88401" y="4015463"/>
            <a:ext cx="41305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ELECTRICIANS</a:t>
            </a:r>
            <a:b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88401" y="6324789"/>
            <a:ext cx="41305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LABORERS</a:t>
            </a:r>
            <a:b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8157" y="8828840"/>
            <a:ext cx="41305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RIGGERS</a:t>
            </a:r>
            <a:b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8157" y="11362672"/>
            <a:ext cx="41305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STAGE HANDS</a:t>
            </a:r>
            <a:b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9E7675-8BE9-4B53-AFC0-2989BCD7A57C}"/>
              </a:ext>
            </a:extLst>
          </p:cNvPr>
          <p:cNvSpPr/>
          <p:nvPr/>
        </p:nvSpPr>
        <p:spPr>
          <a:xfrm>
            <a:off x="680936" y="583660"/>
            <a:ext cx="22998869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ECD97-67C3-4AA3-9242-6DB6D0F0EA8C}"/>
              </a:ext>
            </a:extLst>
          </p:cNvPr>
          <p:cNvSpPr txBox="1"/>
          <p:nvPr/>
        </p:nvSpPr>
        <p:spPr>
          <a:xfrm>
            <a:off x="-1037257" y="2266461"/>
            <a:ext cx="19911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entury Gothic" panose="020B0502020202020204" pitchFamily="34" charset="0"/>
              </a:rPr>
              <a:t>10-year term with four signatory </a:t>
            </a:r>
            <a:r>
              <a:rPr lang="en-US" sz="5400" b="1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partner</a:t>
            </a:r>
            <a:r>
              <a:rPr lang="en-US" sz="5400" dirty="0">
                <a:solidFill>
                  <a:schemeClr val="bg1"/>
                </a:solidFill>
                <a:latin typeface="Century Gothic" panose="020B0502020202020204" pitchFamily="34" charset="0"/>
              </a:rPr>
              <a:t> unions: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81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15" grpId="0"/>
      <p:bldP spid="1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4722BB-9F11-4C1F-833A-B30DF0B491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" t="7764" b="7860"/>
          <a:stretch/>
        </p:blipFill>
        <p:spPr>
          <a:xfrm>
            <a:off x="11630" y="0"/>
            <a:ext cx="24360740" cy="13716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9A10B6-EAB7-4D06-95DA-01AE8C370639}"/>
              </a:ext>
            </a:extLst>
          </p:cNvPr>
          <p:cNvSpPr/>
          <p:nvPr/>
        </p:nvSpPr>
        <p:spPr>
          <a:xfrm>
            <a:off x="-11630" y="0"/>
            <a:ext cx="24384000" cy="13716000"/>
          </a:xfrm>
          <a:prstGeom prst="rect">
            <a:avLst/>
          </a:prstGeom>
          <a:solidFill>
            <a:srgbClr val="007073">
              <a:alpha val="6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6236E9-167D-4D7D-9FBB-F3EC47D25A0E}"/>
              </a:ext>
            </a:extLst>
          </p:cNvPr>
          <p:cNvSpPr/>
          <p:nvPr/>
        </p:nvSpPr>
        <p:spPr>
          <a:xfrm>
            <a:off x="680936" y="583660"/>
            <a:ext cx="22998869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62CA20E5-B3D6-4D5C-8C52-018B7627C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729" y="482811"/>
            <a:ext cx="22602541" cy="144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8" rIns="91438" bIns="45718">
            <a:spAutoFit/>
          </a:bodyPr>
          <a:lstStyle/>
          <a:p>
            <a:pPr algn="l"/>
            <a:r>
              <a:rPr lang="en-US" altLang="en-US" sz="8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Enhanced Exhibitor Work Rules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0AAA44-114B-4A84-AD24-5EC1D94A1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85" y="1929357"/>
            <a:ext cx="10805296" cy="1104234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DE6670-FB77-475D-AFE3-8295E20D01A8}"/>
              </a:ext>
            </a:extLst>
          </p:cNvPr>
          <p:cNvSpPr/>
          <p:nvPr/>
        </p:nvSpPr>
        <p:spPr>
          <a:xfrm>
            <a:off x="12544067" y="5392615"/>
            <a:ext cx="11066210" cy="4337539"/>
          </a:xfrm>
          <a:prstGeom prst="rect">
            <a:avLst/>
          </a:prstGeom>
          <a:solidFill>
            <a:srgbClr val="9A3F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1B006F-BD0B-410F-B824-E4C302FC2A1B}"/>
              </a:ext>
            </a:extLst>
          </p:cNvPr>
          <p:cNvSpPr txBox="1"/>
          <p:nvPr/>
        </p:nvSpPr>
        <p:spPr>
          <a:xfrm>
            <a:off x="13129845" y="5627077"/>
            <a:ext cx="102928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dirty="0">
                <a:latin typeface="Century Gothic" panose="020B0502020202020204" pitchFamily="34" charset="0"/>
              </a:rPr>
              <a:t>Progressive work rules and streamlined services provide our customers with just the right amount of flexibility and independence they need, resulting in greater cost efficiencies and a better overall customer experience.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BC5E38-F1C4-4C15-A271-EF3A1BC4F05C}"/>
              </a:ext>
            </a:extLst>
          </p:cNvPr>
          <p:cNvSpPr/>
          <p:nvPr/>
        </p:nvSpPr>
        <p:spPr>
          <a:xfrm>
            <a:off x="12871938" y="5650523"/>
            <a:ext cx="10480431" cy="37856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" b="15031"/>
          <a:stretch/>
        </p:blipFill>
        <p:spPr>
          <a:xfrm>
            <a:off x="-35168" y="0"/>
            <a:ext cx="24383999" cy="137927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24384000" cy="13792720"/>
          </a:xfrm>
          <a:prstGeom prst="rect">
            <a:avLst/>
          </a:prstGeom>
          <a:solidFill>
            <a:srgbClr val="007073">
              <a:alpha val="75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48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2793DD-2DA1-45CA-8DA4-63B88974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84" y="772101"/>
            <a:ext cx="22735161" cy="1523628"/>
          </a:xfrm>
        </p:spPr>
        <p:txBody>
          <a:bodyPr>
            <a:normAutofit/>
          </a:bodyPr>
          <a:lstStyle/>
          <a:p>
            <a:pPr algn="l"/>
            <a:r>
              <a:rPr lang="en-US" sz="73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Enhanced Customer Satisfaction Agreement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508C2-ACAC-4993-9F5C-60655639A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682" y="2248952"/>
            <a:ext cx="20936605" cy="10694947"/>
          </a:xfrm>
        </p:spPr>
        <p:txBody>
          <a:bodyPr>
            <a:normAutofit fontScale="92500" lnSpcReduction="20000"/>
          </a:bodyPr>
          <a:lstStyle/>
          <a:p>
            <a:r>
              <a:rPr lang="en-US" sz="8500" b="1" dirty="0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Labor Stability through May 2029</a:t>
            </a:r>
          </a:p>
          <a:p>
            <a:r>
              <a:rPr lang="en-US" sz="8500" b="1" dirty="0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Unlimited Booth Size</a:t>
            </a:r>
          </a:p>
          <a:p>
            <a:pPr lvl="1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Full-time employees of exhibiting companies (as long as there is not an EAC contracted for the booth setup/dismantle) have the freedom to:</a:t>
            </a:r>
          </a:p>
          <a:p>
            <a:pPr lvl="1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Setup and tear-down their display</a:t>
            </a:r>
          </a:p>
          <a:p>
            <a:pPr lvl="1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Hang graphics and signage</a:t>
            </a:r>
          </a:p>
          <a:p>
            <a:pPr lvl="1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Install non-rented AV equipment </a:t>
            </a:r>
          </a:p>
          <a:p>
            <a:pPr lvl="1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Install floor coverings </a:t>
            </a:r>
          </a:p>
          <a:p>
            <a:pPr lvl="1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Install and remove audio/visual equipment within the booth, excluding rental equipment.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0AA54C-902C-43CE-A1F0-6FF9D89CCAF7}"/>
              </a:ext>
            </a:extLst>
          </p:cNvPr>
          <p:cNvSpPr/>
          <p:nvPr/>
        </p:nvSpPr>
        <p:spPr>
          <a:xfrm>
            <a:off x="680936" y="583660"/>
            <a:ext cx="22998869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 descr="Tools">
            <a:extLst>
              <a:ext uri="{FF2B5EF4-FFF2-40B4-BE49-F238E27FC236}">
                <a16:creationId xmlns:a16="http://schemas.microsoft.com/office/drawing/2014/main" id="{1620159B-C951-4D78-8F67-3CA4CD86E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6622" y="2879389"/>
            <a:ext cx="1570892" cy="1570892"/>
          </a:xfrm>
          <a:prstGeom prst="rect">
            <a:avLst/>
          </a:prstGeom>
        </p:spPr>
      </p:pic>
      <p:pic>
        <p:nvPicPr>
          <p:cNvPr id="13" name="Graphic 12" descr="Tools">
            <a:extLst>
              <a:ext uri="{FF2B5EF4-FFF2-40B4-BE49-F238E27FC236}">
                <a16:creationId xmlns:a16="http://schemas.microsoft.com/office/drawing/2014/main" id="{91263346-B09D-4C64-B864-9180E8F695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1790" y="6048922"/>
            <a:ext cx="1570892" cy="1570892"/>
          </a:xfrm>
          <a:prstGeom prst="rect">
            <a:avLst/>
          </a:prstGeom>
        </p:spPr>
      </p:pic>
      <p:pic>
        <p:nvPicPr>
          <p:cNvPr id="14" name="Graphic 13" descr="Tools">
            <a:extLst>
              <a:ext uri="{FF2B5EF4-FFF2-40B4-BE49-F238E27FC236}">
                <a16:creationId xmlns:a16="http://schemas.microsoft.com/office/drawing/2014/main" id="{64D14482-C1E5-470B-91F9-9564E26879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2733" y="10051165"/>
            <a:ext cx="1570892" cy="157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230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" b="15031"/>
          <a:stretch/>
        </p:blipFill>
        <p:spPr>
          <a:xfrm>
            <a:off x="-35168" y="0"/>
            <a:ext cx="24383999" cy="137927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24384000" cy="13792720"/>
          </a:xfrm>
          <a:prstGeom prst="rect">
            <a:avLst/>
          </a:prstGeom>
          <a:solidFill>
            <a:srgbClr val="007073">
              <a:alpha val="75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48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2793DD-2DA1-45CA-8DA4-63B88974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84" y="772101"/>
            <a:ext cx="22735161" cy="1523628"/>
          </a:xfrm>
        </p:spPr>
        <p:txBody>
          <a:bodyPr>
            <a:normAutofit/>
          </a:bodyPr>
          <a:lstStyle/>
          <a:p>
            <a:pPr algn="l"/>
            <a:r>
              <a:rPr lang="en-US" sz="73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Enhanced Customer Satisfaction Agreement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508C2-ACAC-4993-9F5C-60655639A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682" y="2248952"/>
            <a:ext cx="20936605" cy="10694947"/>
          </a:xfrm>
        </p:spPr>
        <p:txBody>
          <a:bodyPr>
            <a:normAutofit/>
          </a:bodyPr>
          <a:lstStyle/>
          <a:p>
            <a:r>
              <a:rPr lang="en-US" sz="8500" b="1" dirty="0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Computers</a:t>
            </a:r>
          </a:p>
          <a:p>
            <a:pPr lvl="1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Show Management may install any personal or company owned computers for registration and Show Management licensed areas for non-public use.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0AA54C-902C-43CE-A1F0-6FF9D89CCAF7}"/>
              </a:ext>
            </a:extLst>
          </p:cNvPr>
          <p:cNvSpPr/>
          <p:nvPr/>
        </p:nvSpPr>
        <p:spPr>
          <a:xfrm>
            <a:off x="680936" y="583660"/>
            <a:ext cx="22998869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 descr="Wi-Fi">
            <a:extLst>
              <a:ext uri="{FF2B5EF4-FFF2-40B4-BE49-F238E27FC236}">
                <a16:creationId xmlns:a16="http://schemas.microsoft.com/office/drawing/2014/main" id="{EE7F3C85-C5EB-48C0-AA4F-A0144DD00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049" y="2924639"/>
            <a:ext cx="1570892" cy="157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538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62"/>
          <a:stretch/>
        </p:blipFill>
        <p:spPr>
          <a:xfrm>
            <a:off x="-1" y="42042"/>
            <a:ext cx="24384001" cy="1367395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" y="0"/>
            <a:ext cx="24384000" cy="13716000"/>
          </a:xfrm>
          <a:prstGeom prst="rect">
            <a:avLst/>
          </a:prstGeom>
          <a:solidFill>
            <a:srgbClr val="007073">
              <a:alpha val="75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48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2793DD-2DA1-45CA-8DA4-63B88974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64" y="1370328"/>
            <a:ext cx="22754616" cy="908726"/>
          </a:xfrm>
        </p:spPr>
        <p:txBody>
          <a:bodyPr>
            <a:normAutofit fontScale="90000"/>
          </a:bodyPr>
          <a:lstStyle/>
          <a:p>
            <a:pPr algn="l"/>
            <a:br>
              <a:rPr lang="en-US" sz="7300" dirty="0">
                <a:solidFill>
                  <a:schemeClr val="bg1"/>
                </a:solidFill>
                <a:latin typeface="Californian FB" panose="0207040306080B030204" pitchFamily="18" charset="0"/>
              </a:rPr>
            </a:br>
            <a:r>
              <a:rPr lang="en-US" sz="8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Enhanced Customer Satisfaction Agreement</a:t>
            </a:r>
            <a:br>
              <a:rPr lang="en-US" sz="7300" dirty="0">
                <a:solidFill>
                  <a:schemeClr val="bg1"/>
                </a:solidFill>
                <a:latin typeface="Trebuchet MS" panose="020B0603020202020204" pitchFamily="34" charset="0"/>
                <a:hlinkClick r:id="rId4"/>
              </a:rPr>
            </a:br>
            <a:br>
              <a:rPr lang="en-US" sz="7300" dirty="0">
                <a:solidFill>
                  <a:schemeClr val="bg1"/>
                </a:solidFill>
                <a:latin typeface="Trebuchet MS" panose="020B0603020202020204" pitchFamily="34" charset="0"/>
                <a:hlinkClick r:id="rId4"/>
              </a:rPr>
            </a:br>
            <a:endParaRPr lang="en-US" sz="73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508C2-ACAC-4993-9F5C-60655639A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3046" y="2309514"/>
            <a:ext cx="20988856" cy="10601597"/>
          </a:xfrm>
        </p:spPr>
        <p:txBody>
          <a:bodyPr>
            <a:normAutofit/>
          </a:bodyPr>
          <a:lstStyle/>
          <a:p>
            <a:r>
              <a:rPr lang="en-US" sz="8500" b="1" dirty="0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Management and Customers may put out pop </a:t>
            </a:r>
            <a:r>
              <a:rPr lang="en-US" sz="8500" b="1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 retractable </a:t>
            </a:r>
            <a:r>
              <a:rPr lang="en-US" sz="8500" b="1" dirty="0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signs. </a:t>
            </a:r>
          </a:p>
          <a:p>
            <a:r>
              <a:rPr lang="en-US" sz="8500" b="1" dirty="0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Management may place easel signage.</a:t>
            </a:r>
          </a:p>
          <a:p>
            <a:pPr lvl="1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Signs or easels will be delivered to a central location for Show Management &amp; Customers to move to an appropriate location.</a:t>
            </a:r>
          </a:p>
          <a:p>
            <a:pPr lvl="1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Excludes frame signs &amp; meter boards</a:t>
            </a:r>
          </a:p>
          <a:p>
            <a:pPr lvl="1"/>
            <a:endParaRPr lang="en-US" sz="5400" b="1" dirty="0">
              <a:solidFill>
                <a:schemeClr val="bg1"/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  <a:endParaRPr lang="en-US" sz="6300" b="1" dirty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D62B0A-97B6-40C2-A0B7-280E6C1B7F98}"/>
              </a:ext>
            </a:extLst>
          </p:cNvPr>
          <p:cNvSpPr/>
          <p:nvPr/>
        </p:nvSpPr>
        <p:spPr>
          <a:xfrm>
            <a:off x="680936" y="583660"/>
            <a:ext cx="22998869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03FECE-4807-4AAE-BE92-D228E580E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22" y="2883196"/>
            <a:ext cx="1785963" cy="1944350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DB1D1103-4201-4AA9-846D-D53B6500AE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22" y="6858000"/>
            <a:ext cx="2854204" cy="54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067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03"/>
          <a:stretch/>
        </p:blipFill>
        <p:spPr>
          <a:xfrm>
            <a:off x="0" y="42042"/>
            <a:ext cx="24384000" cy="13716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" y="0"/>
            <a:ext cx="24384000" cy="13716000"/>
          </a:xfrm>
          <a:prstGeom prst="rect">
            <a:avLst/>
          </a:prstGeom>
          <a:solidFill>
            <a:srgbClr val="007073">
              <a:alpha val="75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48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2793DD-2DA1-45CA-8DA4-63B88974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479" y="1219200"/>
            <a:ext cx="21967645" cy="1534504"/>
          </a:xfrm>
        </p:spPr>
        <p:txBody>
          <a:bodyPr>
            <a:normAutofit fontScale="90000"/>
          </a:bodyPr>
          <a:lstStyle/>
          <a:p>
            <a:pPr algn="l"/>
            <a:br>
              <a:rPr lang="en-US" sz="7300" dirty="0">
                <a:solidFill>
                  <a:schemeClr val="bg1"/>
                </a:solidFill>
                <a:latin typeface="Trebuchet MS" panose="020B0603020202020204" pitchFamily="34" charset="0"/>
                <a:hlinkClick r:id="rId4"/>
              </a:rPr>
            </a:br>
            <a:endParaRPr lang="en-US" sz="73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78B32A-12C8-4917-9313-EFD86A2AEA9A}"/>
              </a:ext>
            </a:extLst>
          </p:cNvPr>
          <p:cNvSpPr/>
          <p:nvPr/>
        </p:nvSpPr>
        <p:spPr>
          <a:xfrm>
            <a:off x="1370788" y="2508738"/>
            <a:ext cx="21653335" cy="1005840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600" b="1" dirty="0">
                <a:solidFill>
                  <a:srgbClr val="008CA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Open for Q &amp; 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D471E8-FC8D-45BD-BB88-A0B02D016E2E}"/>
              </a:ext>
            </a:extLst>
          </p:cNvPr>
          <p:cNvSpPr/>
          <p:nvPr/>
        </p:nvSpPr>
        <p:spPr>
          <a:xfrm>
            <a:off x="680936" y="583660"/>
            <a:ext cx="22998869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015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03"/>
          <a:stretch/>
        </p:blipFill>
        <p:spPr>
          <a:xfrm>
            <a:off x="0" y="42042"/>
            <a:ext cx="24384000" cy="13716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" y="0"/>
            <a:ext cx="24384000" cy="13716000"/>
          </a:xfrm>
          <a:prstGeom prst="rect">
            <a:avLst/>
          </a:prstGeom>
          <a:solidFill>
            <a:srgbClr val="007073">
              <a:alpha val="75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48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2793DD-2DA1-45CA-8DA4-63B88974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479" y="1219200"/>
            <a:ext cx="21967645" cy="1534504"/>
          </a:xfrm>
        </p:spPr>
        <p:txBody>
          <a:bodyPr>
            <a:normAutofit fontScale="90000"/>
          </a:bodyPr>
          <a:lstStyle/>
          <a:p>
            <a:pPr algn="l"/>
            <a:r>
              <a:rPr lang="en-US" sz="9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PCC Contact Information</a:t>
            </a:r>
            <a:br>
              <a:rPr lang="en-US" sz="7300" dirty="0">
                <a:solidFill>
                  <a:schemeClr val="bg1"/>
                </a:solidFill>
                <a:latin typeface="Trebuchet MS" panose="020B0603020202020204" pitchFamily="34" charset="0"/>
                <a:hlinkClick r:id="rId4"/>
              </a:rPr>
            </a:br>
            <a:endParaRPr lang="en-US" sz="73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78B32A-12C8-4917-9313-EFD86A2AEA9A}"/>
              </a:ext>
            </a:extLst>
          </p:cNvPr>
          <p:cNvSpPr/>
          <p:nvPr/>
        </p:nvSpPr>
        <p:spPr>
          <a:xfrm>
            <a:off x="1370788" y="2508738"/>
            <a:ext cx="21653335" cy="1005840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508C2-ACAC-4993-9F5C-60655639A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4492" y="3001108"/>
            <a:ext cx="19225845" cy="9495692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0" b="1" dirty="0">
                <a:solidFill>
                  <a:srgbClr val="00707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Please direct all questions you may have to: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0" dirty="0">
              <a:solidFill>
                <a:srgbClr val="008CA7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0" b="1" dirty="0">
                <a:solidFill>
                  <a:srgbClr val="00707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Contractor Services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0" dirty="0">
                <a:solidFill>
                  <a:srgbClr val="00707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Phone:  215-418-4900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0" dirty="0">
                <a:solidFill>
                  <a:srgbClr val="00707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Email: </a:t>
            </a:r>
            <a:r>
              <a:rPr lang="en-US" sz="8000" dirty="0">
                <a:solidFill>
                  <a:srgbClr val="00707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hlinkClick r:id="rId5"/>
              </a:rPr>
              <a:t>csaquestions@paconvention.com</a:t>
            </a:r>
            <a:endParaRPr lang="en-US" sz="8000" dirty="0">
              <a:solidFill>
                <a:srgbClr val="008CA7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0" dirty="0">
              <a:solidFill>
                <a:srgbClr val="008CA7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D471E8-FC8D-45BD-BB88-A0B02D016E2E}"/>
              </a:ext>
            </a:extLst>
          </p:cNvPr>
          <p:cNvSpPr/>
          <p:nvPr/>
        </p:nvSpPr>
        <p:spPr>
          <a:xfrm>
            <a:off x="680936" y="583660"/>
            <a:ext cx="22998869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Construction worker">
            <a:extLst>
              <a:ext uri="{FF2B5EF4-FFF2-40B4-BE49-F238E27FC236}">
                <a16:creationId xmlns:a16="http://schemas.microsoft.com/office/drawing/2014/main" id="{A0A2A353-0CF7-4092-8989-CDD709FF24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9622" y="4518670"/>
            <a:ext cx="1296037" cy="12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582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D3F6B5-91EE-4127-813F-A246A1FD28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6" b="4206"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0002DE-7A06-48BB-B255-0E343B909F1E}"/>
              </a:ext>
            </a:extLst>
          </p:cNvPr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D97300">
              <a:alpha val="4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93253BD-98F6-49CE-BA0D-2F448F873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846" y="4142409"/>
            <a:ext cx="22472056" cy="4157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/>
            <a:r>
              <a:rPr lang="en-US" sz="27500" dirty="0">
                <a:solidFill>
                  <a:schemeClr val="bg1"/>
                </a:solidFill>
                <a:latin typeface="Script MT Bold" panose="03040602040607080904" pitchFamily="66" charset="0"/>
              </a:rPr>
              <a:t>See you in Philadelphia!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85ACFA-2DFA-47B9-B10E-AEA4E33C2C47}"/>
              </a:ext>
            </a:extLst>
          </p:cNvPr>
          <p:cNvSpPr/>
          <p:nvPr/>
        </p:nvSpPr>
        <p:spPr>
          <a:xfrm>
            <a:off x="680936" y="583660"/>
            <a:ext cx="22998869" cy="125486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3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34507</TotalTime>
  <Words>551</Words>
  <Application>Microsoft Office PowerPoint</Application>
  <PresentationFormat>Custom</PresentationFormat>
  <Paragraphs>69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Californian FB</vt:lpstr>
      <vt:lpstr>Century Gothic</vt:lpstr>
      <vt:lpstr>Helvetica Neue</vt:lpstr>
      <vt:lpstr>Script MT Bold</vt:lpstr>
      <vt:lpstr>Trebuchet MS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Enhanced Customer Satisfaction Agreement</vt:lpstr>
      <vt:lpstr>Enhanced Customer Satisfaction Agreement</vt:lpstr>
      <vt:lpstr> Enhanced Customer Satisfaction Agreement  </vt:lpstr>
      <vt:lpstr> </vt:lpstr>
      <vt:lpstr>PCC Contact Information </vt:lpstr>
      <vt:lpstr>See you in Philadelphia!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Marissa Feldman</dc:creator>
  <cp:lastModifiedBy>Mary Ann Torres</cp:lastModifiedBy>
  <cp:revision>1239</cp:revision>
  <cp:lastPrinted>2019-08-08T17:21:02Z</cp:lastPrinted>
  <dcterms:modified xsi:type="dcterms:W3CDTF">2019-08-09T13:20:19Z</dcterms:modified>
</cp:coreProperties>
</file>